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6" r:id="rId2"/>
    <p:sldId id="257" r:id="rId3"/>
    <p:sldId id="272" r:id="rId4"/>
    <p:sldId id="263" r:id="rId5"/>
    <p:sldId id="258" r:id="rId6"/>
    <p:sldId id="259" r:id="rId7"/>
    <p:sldId id="260" r:id="rId8"/>
    <p:sldId id="261" r:id="rId9"/>
    <p:sldId id="262" r:id="rId10"/>
    <p:sldId id="264" r:id="rId11"/>
    <p:sldId id="265" r:id="rId12"/>
    <p:sldId id="266" r:id="rId13"/>
    <p:sldId id="267" r:id="rId14"/>
    <p:sldId id="270" r:id="rId15"/>
    <p:sldId id="273" r:id="rId16"/>
    <p:sldId id="268" r:id="rId17"/>
    <p:sldId id="269" r:id="rId18"/>
    <p:sldId id="27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849" autoAdjust="0"/>
  </p:normalViewPr>
  <p:slideViewPr>
    <p:cSldViewPr>
      <p:cViewPr varScale="1">
        <p:scale>
          <a:sx n="86" d="100"/>
          <a:sy n="86" d="100"/>
        </p:scale>
        <p:origin x="-23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215B31-E3C9-4BDF-B813-0BE33ABA9767}" type="datetimeFigureOut">
              <a:rPr lang="en-US" smtClean="0"/>
              <a:pPr/>
              <a:t>10/11/2015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FF0394-BAB9-4D22-A2BB-F2DD3A69CB4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F0394-BAB9-4D22-A2BB-F2DD3A69CB4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358289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80038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186544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301918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F0394-BAB9-4D22-A2BB-F2DD3A69CB40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65CE-4BB7-44EB-ACFE-CB7FCBCEF3BB}" type="datetimeFigureOut">
              <a:rPr lang="en-US" smtClean="0"/>
              <a:pPr/>
              <a:t>10/11/2015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433D1-EA18-4BAA-9399-F318F5D4F8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65CE-4BB7-44EB-ACFE-CB7FCBCEF3BB}" type="datetimeFigureOut">
              <a:rPr lang="en-US" smtClean="0"/>
              <a:pPr/>
              <a:t>10/11/2015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433D1-EA18-4BAA-9399-F318F5D4F8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65CE-4BB7-44EB-ACFE-CB7FCBCEF3BB}" type="datetimeFigureOut">
              <a:rPr lang="en-US" smtClean="0"/>
              <a:pPr/>
              <a:t>10/11/2015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433D1-EA18-4BAA-9399-F318F5D4F8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65CE-4BB7-44EB-ACFE-CB7FCBCEF3BB}" type="datetimeFigureOut">
              <a:rPr lang="en-US" smtClean="0"/>
              <a:pPr/>
              <a:t>10/11/2015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433D1-EA18-4BAA-9399-F318F5D4F8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65CE-4BB7-44EB-ACFE-CB7FCBCEF3BB}" type="datetimeFigureOut">
              <a:rPr lang="en-US" smtClean="0"/>
              <a:pPr/>
              <a:t>10/11/2015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433D1-EA18-4BAA-9399-F318F5D4F8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65CE-4BB7-44EB-ACFE-CB7FCBCEF3BB}" type="datetimeFigureOut">
              <a:rPr lang="en-US" smtClean="0"/>
              <a:pPr/>
              <a:t>10/11/2015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433D1-EA18-4BAA-9399-F318F5D4F8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65CE-4BB7-44EB-ACFE-CB7FCBCEF3BB}" type="datetimeFigureOut">
              <a:rPr lang="en-US" smtClean="0"/>
              <a:pPr/>
              <a:t>10/11/2015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433D1-EA18-4BAA-9399-F318F5D4F8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65CE-4BB7-44EB-ACFE-CB7FCBCEF3BB}" type="datetimeFigureOut">
              <a:rPr lang="en-US" smtClean="0"/>
              <a:pPr/>
              <a:t>10/11/2015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433D1-EA18-4BAA-9399-F318F5D4F8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65CE-4BB7-44EB-ACFE-CB7FCBCEF3BB}" type="datetimeFigureOut">
              <a:rPr lang="en-US" smtClean="0"/>
              <a:pPr/>
              <a:t>10/11/2015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433D1-EA18-4BAA-9399-F318F5D4F8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65CE-4BB7-44EB-ACFE-CB7FCBCEF3BB}" type="datetimeFigureOut">
              <a:rPr lang="en-US" smtClean="0"/>
              <a:pPr/>
              <a:t>10/11/2015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433D1-EA18-4BAA-9399-F318F5D4F8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65CE-4BB7-44EB-ACFE-CB7FCBCEF3BB}" type="datetimeFigureOut">
              <a:rPr lang="en-US" smtClean="0"/>
              <a:pPr/>
              <a:t>10/11/2015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8C433D1-EA18-4BAA-9399-F318F5D4F8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C8565CE-4BB7-44EB-ACFE-CB7FCBCEF3BB}" type="datetimeFigureOut">
              <a:rPr lang="en-US" smtClean="0"/>
              <a:pPr/>
              <a:t>10/11/2015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8C433D1-EA18-4BAA-9399-F318F5D4F83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Course-Embedded Tutoring: </a:t>
            </a:r>
            <a:br>
              <a:rPr lang="en-US" dirty="0" smtClean="0"/>
            </a:br>
            <a:r>
              <a:rPr lang="en-US" dirty="0" smtClean="0"/>
              <a:t>A Tutorial for Faculty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7239000" cy="2514600"/>
          </a:xfrm>
        </p:spPr>
        <p:txBody>
          <a:bodyPr>
            <a:normAutofit/>
          </a:bodyPr>
          <a:lstStyle/>
          <a:p>
            <a:r>
              <a:rPr lang="en-US" dirty="0" smtClean="0"/>
              <a:t>Danny </a:t>
            </a:r>
            <a:r>
              <a:rPr lang="en-US" dirty="0" err="1" smtClean="0"/>
              <a:t>Pittaway</a:t>
            </a:r>
            <a:endParaRPr lang="en-US" dirty="0" smtClean="0"/>
          </a:p>
          <a:p>
            <a:r>
              <a:rPr lang="en-US" dirty="0" smtClean="0"/>
              <a:t>Student Success Coordinator, </a:t>
            </a:r>
          </a:p>
          <a:p>
            <a:r>
              <a:rPr lang="en-US" dirty="0" smtClean="0"/>
              <a:t>Coastline Community College</a:t>
            </a:r>
          </a:p>
          <a:p>
            <a:endParaRPr lang="en-US" dirty="0" smtClean="0"/>
          </a:p>
          <a:p>
            <a:r>
              <a:rPr lang="en-US" dirty="0" smtClean="0"/>
              <a:t>Learning Assistance Project, 3CSN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10/12/2015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1352" y="650789"/>
            <a:ext cx="8229600" cy="5539287"/>
          </a:xfrm>
        </p:spPr>
        <p:txBody>
          <a:bodyPr/>
          <a:lstStyle/>
          <a:p>
            <a:pPr marL="857250" indent="-514350">
              <a:buFont typeface="+mj-lt"/>
              <a:buAutoNum type="arabicPeriod"/>
            </a:pPr>
            <a:endParaRPr lang="en-US" sz="2800" dirty="0" smtClean="0"/>
          </a:p>
          <a:p>
            <a:pPr indent="0">
              <a:buNone/>
            </a:pPr>
            <a:r>
              <a:rPr lang="en-US" sz="2800" dirty="0" smtClean="0"/>
              <a:t>3. Instructors </a:t>
            </a:r>
            <a:r>
              <a:rPr lang="en-US" sz="2800" dirty="0"/>
              <a:t>and tutors have different yet equitable roles</a:t>
            </a:r>
            <a:r>
              <a:rPr lang="en-US" sz="2800" dirty="0" smtClean="0"/>
              <a:t>.</a:t>
            </a:r>
          </a:p>
          <a:p>
            <a:pPr indent="0">
              <a:buNone/>
            </a:pPr>
            <a:endParaRPr lang="en-US" sz="2200" dirty="0" smtClean="0"/>
          </a:p>
          <a:p>
            <a:pPr lvl="1"/>
            <a:r>
              <a:rPr lang="en-US" sz="2200" dirty="0" smtClean="0"/>
              <a:t>Both occupy the instructional domain</a:t>
            </a:r>
          </a:p>
          <a:p>
            <a:pPr lvl="1"/>
            <a:r>
              <a:rPr lang="en-US" sz="2200" dirty="0" smtClean="0"/>
              <a:t>Tutors can focus on study skills and learning strategies</a:t>
            </a:r>
          </a:p>
          <a:p>
            <a:pPr lvl="1"/>
            <a:r>
              <a:rPr lang="en-US" sz="2200" dirty="0" smtClean="0"/>
              <a:t>Together, teachers and tutors have a powerful impact</a:t>
            </a:r>
          </a:p>
          <a:p>
            <a:pPr lvl="1"/>
            <a:r>
              <a:rPr lang="en-US" sz="2200" dirty="0" smtClean="0"/>
              <a:t>A teacher may be like the team coach; a tutor may be like a personal trainer. </a:t>
            </a:r>
          </a:p>
          <a:p>
            <a:pPr indent="0">
              <a:buNone/>
            </a:pPr>
            <a:endParaRPr lang="en-US" sz="2800" dirty="0" smtClean="0"/>
          </a:p>
          <a:p>
            <a:pPr indent="0">
              <a:buNone/>
            </a:pPr>
            <a:endParaRPr lang="en-US" sz="2800" dirty="0" smtClean="0"/>
          </a:p>
          <a:p>
            <a:pPr indent="0">
              <a:buNone/>
            </a:pPr>
            <a:r>
              <a:rPr lang="en-US" sz="2800" dirty="0" smtClean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21906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1352" y="708453"/>
            <a:ext cx="8229600" cy="5481623"/>
          </a:xfrm>
        </p:spPr>
        <p:txBody>
          <a:bodyPr/>
          <a:lstStyle/>
          <a:p>
            <a:pPr indent="0">
              <a:buNone/>
            </a:pPr>
            <a:r>
              <a:rPr lang="en-US" sz="2800" dirty="0" smtClean="0"/>
              <a:t>4. </a:t>
            </a:r>
            <a:r>
              <a:rPr lang="en-US" sz="2800" b="1" dirty="0" smtClean="0"/>
              <a:t>Tutoring is about student empowerment.</a:t>
            </a:r>
          </a:p>
          <a:p>
            <a:pPr indent="0">
              <a:buNone/>
            </a:pPr>
            <a:endParaRPr lang="en-US" sz="2800" b="1" dirty="0" smtClean="0"/>
          </a:p>
          <a:p>
            <a:pPr lvl="1"/>
            <a:r>
              <a:rPr lang="en-US" sz="2800" dirty="0" smtClean="0"/>
              <a:t>Growth mindset</a:t>
            </a:r>
          </a:p>
          <a:p>
            <a:pPr lvl="1"/>
            <a:r>
              <a:rPr lang="en-US" sz="2800" dirty="0" smtClean="0"/>
              <a:t>GRIT</a:t>
            </a:r>
          </a:p>
          <a:p>
            <a:pPr lvl="1"/>
            <a:r>
              <a:rPr lang="en-US" sz="2800" dirty="0" smtClean="0"/>
              <a:t>Successful Habits of Mind</a:t>
            </a:r>
          </a:p>
          <a:p>
            <a:pPr lvl="1"/>
            <a:r>
              <a:rPr lang="en-US" sz="2800" dirty="0" smtClean="0"/>
              <a:t>DOLPHIN (Dream, Organize, Learn, Persist, Have a plan, Innovate, Never give up)</a:t>
            </a:r>
          </a:p>
          <a:p>
            <a:pPr lvl="1"/>
            <a:r>
              <a:rPr lang="en-US" sz="2800" u="sng" dirty="0" smtClean="0"/>
              <a:t>All</a:t>
            </a:r>
            <a:r>
              <a:rPr lang="en-US" sz="2800" dirty="0" smtClean="0"/>
              <a:t> students can benefit from tutoring</a:t>
            </a:r>
          </a:p>
          <a:p>
            <a:pPr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307214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Course-Embedded Tutoring Effective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 instructor is like the coach of the team (class), and the tutor is like a personal trainer for each player (student) on the team.</a:t>
            </a:r>
          </a:p>
          <a:p>
            <a:r>
              <a:rPr lang="en-US" dirty="0" smtClean="0"/>
              <a:t>The tutor is not a teaching assistant; tutors assist students in learning</a:t>
            </a:r>
          </a:p>
          <a:p>
            <a:r>
              <a:rPr lang="en-US" dirty="0" smtClean="0"/>
              <a:t>Tutors may never grade anything or have access to grades</a:t>
            </a:r>
          </a:p>
          <a:p>
            <a:r>
              <a:rPr lang="en-US" dirty="0" smtClean="0"/>
              <a:t>Instructor and tutor should communicate often to establish a working rhythm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Course-Embedded Tutoring Versus Supplemental Instruction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1905000"/>
            <a:ext cx="3429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Course-Embedded Tutoring</a:t>
            </a:r>
          </a:p>
          <a:p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Tutor has a presence in the class and attends, whether onsite or online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Tutor likely also works in the local Success Center on campus for drop-in tutoring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Most common in English and math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648200" y="1905000"/>
            <a:ext cx="3429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Supplemental Instruction</a:t>
            </a:r>
          </a:p>
          <a:p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SI Leader has a presence in the class and attends, whether onsite or online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SI Leader prepares and conducts a regular review session and invites students to attend (not mandatory) 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Most common in the biological sciences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Master/Apprentice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6096000" cy="4114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As an instructor, consider yourself a master. A tutor embedded in your course is like an apprentice. </a:t>
            </a:r>
          </a:p>
          <a:p>
            <a:endParaRPr lang="en-US" dirty="0" smtClean="0"/>
          </a:p>
          <a:p>
            <a:r>
              <a:rPr lang="en-US" dirty="0" smtClean="0"/>
              <a:t>Many of us (instructors) started our careers as tutors. </a:t>
            </a:r>
          </a:p>
          <a:p>
            <a:endParaRPr lang="en-US" dirty="0" smtClean="0"/>
          </a:p>
          <a:p>
            <a:r>
              <a:rPr lang="en-US" dirty="0" smtClean="0"/>
              <a:t>Tutors develop empathy, communication and problem-solving skills that will assist them in their development as educators. </a:t>
            </a:r>
            <a:endParaRPr lang="en-US" dirty="0"/>
          </a:p>
        </p:txBody>
      </p:sp>
      <p:pic>
        <p:nvPicPr>
          <p:cNvPr id="2050" name="Picture 2" descr="C:\Users\Danny\AppData\Local\Microsoft\Windows\INetCache\IE\6G0ECNFX\380px-Blacksmith_anvil_hammer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1905000"/>
            <a:ext cx="1511300" cy="11533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Faculty Expectations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Assist in the promotion of instructor and student surveys and encouraging students to give feedback about the service</a:t>
            </a:r>
          </a:p>
          <a:p>
            <a:r>
              <a:rPr lang="en-US" dirty="0" smtClean="0"/>
              <a:t>Establish good working relationship with tutor based on clear communication</a:t>
            </a:r>
          </a:p>
          <a:p>
            <a:r>
              <a:rPr lang="en-US" dirty="0" smtClean="0"/>
              <a:t>Respond or request in a timely fashion to assist our department in setting things up</a:t>
            </a:r>
          </a:p>
          <a:p>
            <a:r>
              <a:rPr lang="en-US" dirty="0" smtClean="0"/>
              <a:t>Participate in regular training sessions and other opportunities for professional learning related to tutoring / learning assistance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How/What Mapping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On a piece of paper, respond to the following questions:</a:t>
            </a:r>
          </a:p>
          <a:p>
            <a:r>
              <a:rPr lang="en-US" dirty="0" smtClean="0"/>
              <a:t>Think about a class you teach. </a:t>
            </a:r>
          </a:p>
          <a:p>
            <a:pPr lvl="1"/>
            <a:r>
              <a:rPr lang="en-US" dirty="0" smtClean="0"/>
              <a:t>What assignments or procedures do students struggle with? </a:t>
            </a:r>
          </a:p>
          <a:p>
            <a:pPr lvl="1"/>
            <a:r>
              <a:rPr lang="en-US" dirty="0" smtClean="0"/>
              <a:t>Do your students prepare well for your assignments?</a:t>
            </a:r>
          </a:p>
          <a:p>
            <a:pPr lvl="1"/>
            <a:r>
              <a:rPr lang="en-US" dirty="0" smtClean="0"/>
              <a:t>Do students turn things in on time?</a:t>
            </a:r>
          </a:p>
          <a:p>
            <a:pPr lvl="1"/>
            <a:r>
              <a:rPr lang="en-US" dirty="0" smtClean="0"/>
              <a:t>Do you believe that your students do not apply effective study strategies/habits?</a:t>
            </a:r>
          </a:p>
          <a:p>
            <a:pPr lvl="1"/>
            <a:r>
              <a:rPr lang="en-US" dirty="0" smtClean="0"/>
              <a:t>What spaces exist that could be filled by a tutor?</a:t>
            </a:r>
          </a:p>
          <a:p>
            <a:pPr lvl="1"/>
            <a:r>
              <a:rPr lang="en-US" dirty="0" smtClean="0"/>
              <a:t>In thinking about yourself as the content expert and the tutor as a learning assistance specialist, in what ways can you position a tutor to help your students?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 for email sent on behalf of the Student Success Department (usually Nicky </a:t>
            </a:r>
            <a:r>
              <a:rPr lang="en-US" dirty="0" err="1" smtClean="0"/>
              <a:t>Rehnberg</a:t>
            </a:r>
            <a:r>
              <a:rPr lang="en-US" dirty="0" smtClean="0"/>
              <a:t> or me) on requesting an embedded tutor. We have a form for requests. </a:t>
            </a:r>
          </a:p>
          <a:p>
            <a:r>
              <a:rPr lang="en-US" dirty="0" smtClean="0"/>
              <a:t>Contact </a:t>
            </a:r>
            <a:r>
              <a:rPr lang="en-US" b="1" dirty="0" smtClean="0">
                <a:solidFill>
                  <a:schemeClr val="tx2"/>
                </a:solidFill>
              </a:rPr>
              <a:t>nrehnberg@coastline.edu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smtClean="0"/>
              <a:t>or </a:t>
            </a:r>
            <a:r>
              <a:rPr lang="en-US" b="1" dirty="0" smtClean="0">
                <a:solidFill>
                  <a:schemeClr val="tx2"/>
                </a:solidFill>
              </a:rPr>
              <a:t>dpittaway@coastline.edu</a:t>
            </a:r>
            <a:r>
              <a:rPr lang="en-US" dirty="0" smtClean="0"/>
              <a:t> if you would like to work with a course-embedded tutor in a future term.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Success Coordinator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Daniel S. </a:t>
            </a:r>
            <a:r>
              <a:rPr lang="en-US" dirty="0" err="1" smtClean="0"/>
              <a:t>Pittaway</a:t>
            </a:r>
            <a:r>
              <a:rPr lang="en-US" dirty="0" smtClean="0"/>
              <a:t>, M.S. Ed.</a:t>
            </a:r>
          </a:p>
          <a:p>
            <a:r>
              <a:rPr lang="en-US" dirty="0" smtClean="0"/>
              <a:t>dpittaway@coastline.edu</a:t>
            </a:r>
          </a:p>
          <a:p>
            <a:r>
              <a:rPr lang="en-US" dirty="0" smtClean="0"/>
              <a:t>My primary office is at Le-</a:t>
            </a:r>
            <a:r>
              <a:rPr lang="en-US" dirty="0" err="1" smtClean="0"/>
              <a:t>Jao</a:t>
            </a:r>
            <a:r>
              <a:rPr lang="en-US" dirty="0" smtClean="0"/>
              <a:t> (Westminster).</a:t>
            </a:r>
          </a:p>
          <a:p>
            <a:r>
              <a:rPr lang="en-US" dirty="0" smtClean="0"/>
              <a:t>714-241-6184 x17419</a:t>
            </a:r>
          </a:p>
          <a:p>
            <a:r>
              <a:rPr lang="en-US" dirty="0" smtClean="0"/>
              <a:t>Email is the best way to reach me.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Success Department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Provides learning assistance to </a:t>
            </a:r>
            <a:r>
              <a:rPr lang="en-US" u="sng" dirty="0" smtClean="0"/>
              <a:t>all</a:t>
            </a:r>
            <a:r>
              <a:rPr lang="en-US" dirty="0" smtClean="0"/>
              <a:t> students to enhance student achievement</a:t>
            </a:r>
          </a:p>
          <a:p>
            <a:r>
              <a:rPr lang="en-US" dirty="0" smtClean="0"/>
              <a:t>Annual budget of $400,000 (general funds + grants)</a:t>
            </a:r>
          </a:p>
          <a:p>
            <a:r>
              <a:rPr lang="en-US" dirty="0" smtClean="0"/>
              <a:t>Serves 2,000+ students annually across five campuses (LJC, NBC, GGC, CC, and ECHS), in specific course sections, and online</a:t>
            </a:r>
          </a:p>
          <a:p>
            <a:r>
              <a:rPr lang="en-US" dirty="0" smtClean="0"/>
              <a:t>1 full-time faculty member; 1.5 permanent assistants</a:t>
            </a:r>
            <a:r>
              <a:rPr lang="en-US" smtClean="0"/>
              <a:t>, </a:t>
            </a:r>
            <a:r>
              <a:rPr lang="en-US" smtClean="0"/>
              <a:t>3 </a:t>
            </a:r>
            <a:r>
              <a:rPr lang="en-US" dirty="0" smtClean="0"/>
              <a:t>hourly assistants</a:t>
            </a:r>
          </a:p>
          <a:p>
            <a:r>
              <a:rPr lang="en-US" dirty="0" smtClean="0"/>
              <a:t>60+ tutors who are hourly employees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Tutors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Many tutors are current Coastline students.</a:t>
            </a:r>
          </a:p>
          <a:p>
            <a:r>
              <a:rPr lang="en-US" dirty="0" smtClean="0"/>
              <a:t>Many are students at local 4-year or graduate-level institutions (e.g., CSUF, UCI, CSULB).</a:t>
            </a:r>
          </a:p>
          <a:p>
            <a:r>
              <a:rPr lang="en-US" dirty="0" smtClean="0"/>
              <a:t>Tutors are at-will hourly employees who earn $15.43 per hour.</a:t>
            </a:r>
          </a:p>
          <a:p>
            <a:r>
              <a:rPr lang="en-US" dirty="0" smtClean="0"/>
              <a:t>Tutors complete tutor training (EDUC C101) typically in the first term of employment.</a:t>
            </a:r>
          </a:p>
          <a:p>
            <a:r>
              <a:rPr lang="en-US" dirty="0" smtClean="0"/>
              <a:t>A typical tutor assignment is 12 hours per week to work in a Success Center while supporting one or two online courses as an embedded tutor. </a:t>
            </a:r>
          </a:p>
          <a:p>
            <a:r>
              <a:rPr lang="en-US" dirty="0" smtClean="0"/>
              <a:t>Other tutors split time between onsite course embedded support and presence in the Success Center for drop-in tutoring.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 C101: Tutor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09800"/>
            <a:ext cx="6127505" cy="4883791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Online Course, half unit, 8 weeks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Discussion Forum and final paper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DOLPHIN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Introduction to current andragogy: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Reading Apprenticeship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Habits of Mind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Growth Mindset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Grit</a:t>
            </a:r>
          </a:p>
          <a:p>
            <a:pPr marL="228600" indent="177800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Tutors as professional educators</a:t>
            </a:r>
          </a:p>
          <a:p>
            <a:pPr marL="0" indent="0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http://ecx.images-amazon.com/images/I/514t0XCXs2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057400"/>
            <a:ext cx="2484468" cy="3234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8850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look back, a look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fall 2011, there was one Student Success Center (LJC) that served a few hundred students annually</a:t>
            </a:r>
          </a:p>
          <a:p>
            <a:r>
              <a:rPr lang="en-US" dirty="0" smtClean="0"/>
              <a:t>The center at that time focused on basic skills English and math.</a:t>
            </a:r>
          </a:p>
          <a:p>
            <a:r>
              <a:rPr lang="en-US" dirty="0" smtClean="0"/>
              <a:t>Today, we serve </a:t>
            </a:r>
            <a:r>
              <a:rPr lang="en-US" u="sng" dirty="0" smtClean="0"/>
              <a:t>all</a:t>
            </a:r>
            <a:r>
              <a:rPr lang="en-US" dirty="0" smtClean="0"/>
              <a:t> students across </a:t>
            </a:r>
            <a:r>
              <a:rPr lang="en-US" u="sng" dirty="0" smtClean="0"/>
              <a:t>all</a:t>
            </a:r>
            <a:r>
              <a:rPr lang="en-US" dirty="0" smtClean="0"/>
              <a:t> disciplines, and tutors are trained through EDUC C101: Tutor Training</a:t>
            </a:r>
          </a:p>
          <a:p>
            <a:r>
              <a:rPr lang="en-US" dirty="0" smtClean="0"/>
              <a:t>Tutors specialize in writing, math, science, or accounting, but can assist any student with basic study skills and how to approach any class for success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anny\Desktop\ssc.dolphi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940935"/>
            <a:ext cx="5943600" cy="59170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Activity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Please read the article. (10 minutes)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Highlight one or two “golden lines” that resonate with you as you read.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Share with a partner.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Share with the group.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2053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53644"/>
            <a:ext cx="8229600" cy="4441133"/>
          </a:xfrm>
        </p:spPr>
        <p:txBody>
          <a:bodyPr>
            <a:normAutofit lnSpcReduction="10000"/>
          </a:bodyPr>
          <a:lstStyle/>
          <a:p>
            <a:pPr marL="857250" indent="-514350">
              <a:buFont typeface="+mj-lt"/>
              <a:buAutoNum type="arabicPeriod"/>
            </a:pPr>
            <a:endParaRPr lang="en-US" sz="2800" b="1" dirty="0" smtClean="0"/>
          </a:p>
          <a:p>
            <a:pPr indent="0" algn="ctr">
              <a:buNone/>
            </a:pPr>
            <a:r>
              <a:rPr lang="en-US" sz="2800" b="1" dirty="0" smtClean="0"/>
              <a:t>Principles</a:t>
            </a:r>
            <a:endParaRPr lang="en-US" sz="2800" b="1" dirty="0"/>
          </a:p>
          <a:p>
            <a:pPr marL="857250" indent="-514350">
              <a:buFont typeface="+mj-lt"/>
              <a:buAutoNum type="arabicPeriod"/>
            </a:pPr>
            <a:r>
              <a:rPr lang="en-US" sz="2800" b="1" dirty="0" smtClean="0"/>
              <a:t>Tutors </a:t>
            </a:r>
            <a:r>
              <a:rPr lang="en-US" sz="2800" b="1" dirty="0"/>
              <a:t>are educational professionals.</a:t>
            </a:r>
          </a:p>
          <a:p>
            <a:pPr marL="857250" indent="-514350">
              <a:buFont typeface="+mj-lt"/>
              <a:buAutoNum type="arabicPeriod"/>
            </a:pPr>
            <a:r>
              <a:rPr lang="en-US" sz="2800" b="1" dirty="0"/>
              <a:t>Training should be rigorous, practical, and sustainable.  </a:t>
            </a:r>
          </a:p>
          <a:p>
            <a:pPr marL="857250" indent="-514350">
              <a:buFont typeface="+mj-lt"/>
              <a:buAutoNum type="arabicPeriod"/>
            </a:pPr>
            <a:r>
              <a:rPr lang="en-US" sz="2800" b="1" dirty="0"/>
              <a:t>Instructors and tutors have different yet equitable roles.</a:t>
            </a:r>
          </a:p>
          <a:p>
            <a:pPr marL="857250" indent="-514350">
              <a:buFont typeface="+mj-lt"/>
              <a:buAutoNum type="arabicPeriod"/>
            </a:pPr>
            <a:r>
              <a:rPr lang="en-US" sz="2800" b="1" dirty="0"/>
              <a:t>Tutoring is about student empowerment.</a:t>
            </a:r>
          </a:p>
          <a:p>
            <a:pPr marL="857250" indent="-514350">
              <a:buFont typeface="+mj-lt"/>
              <a:buAutoNum type="arabicPeriod"/>
            </a:pPr>
            <a:r>
              <a:rPr lang="en-US" sz="2800" b="1" dirty="0"/>
              <a:t>Tutoring contributes to student success.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5548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1352" y="650789"/>
            <a:ext cx="8229600" cy="5539287"/>
          </a:xfrm>
        </p:spPr>
        <p:txBody>
          <a:bodyPr/>
          <a:lstStyle/>
          <a:p>
            <a:pPr marL="857250" indent="-514350">
              <a:buFont typeface="+mj-lt"/>
              <a:buAutoNum type="arabicPeriod"/>
            </a:pPr>
            <a:r>
              <a:rPr lang="en-US" sz="2800" b="1" dirty="0" smtClean="0"/>
              <a:t>Tutors are educational professionals.</a:t>
            </a:r>
          </a:p>
          <a:p>
            <a:pPr marL="857250" indent="-514350">
              <a:buFont typeface="+mj-lt"/>
              <a:buAutoNum type="arabicPeriod"/>
            </a:pPr>
            <a:endParaRPr lang="en-US" sz="2800" dirty="0"/>
          </a:p>
          <a:p>
            <a:r>
              <a:rPr lang="en-US" sz="2800" dirty="0" smtClean="0"/>
              <a:t>Learning Assistance Domain</a:t>
            </a:r>
          </a:p>
          <a:p>
            <a:r>
              <a:rPr lang="en-US" sz="2800" dirty="0" smtClean="0"/>
              <a:t>Zone of Proximal Development</a:t>
            </a:r>
          </a:p>
          <a:p>
            <a:r>
              <a:rPr lang="en-US" sz="2800" dirty="0" smtClean="0"/>
              <a:t>Middle ground between novice and expert</a:t>
            </a:r>
          </a:p>
          <a:p>
            <a:endParaRPr lang="en-US" sz="2800" dirty="0" smtClean="0"/>
          </a:p>
        </p:txBody>
      </p:sp>
      <p:sp>
        <p:nvSpPr>
          <p:cNvPr id="5" name="Oval 4"/>
          <p:cNvSpPr/>
          <p:nvPr/>
        </p:nvSpPr>
        <p:spPr>
          <a:xfrm>
            <a:off x="1396314" y="3542271"/>
            <a:ext cx="1812324" cy="19935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Novice Domain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020962" y="3583462"/>
            <a:ext cx="1812324" cy="19935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Expert Domain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208638" y="3542270"/>
            <a:ext cx="1812324" cy="19935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Learning Assistance Domain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582562" y="5692346"/>
            <a:ext cx="3064475" cy="16475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386687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125</TotalTime>
  <Words>959</Words>
  <Application>Microsoft Office PowerPoint</Application>
  <PresentationFormat>On-screen Show (4:3)</PresentationFormat>
  <Paragraphs>127</Paragraphs>
  <Slides>18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Course-Embedded Tutoring:  A Tutorial for Faculty</vt:lpstr>
      <vt:lpstr>Student Success Department </vt:lpstr>
      <vt:lpstr>The Tutors</vt:lpstr>
      <vt:lpstr>EDUC C101: Tutor TRAINING</vt:lpstr>
      <vt:lpstr>A look back, a look forward</vt:lpstr>
      <vt:lpstr>Slide 6</vt:lpstr>
      <vt:lpstr>Reading Activity</vt:lpstr>
      <vt:lpstr>Slide 8</vt:lpstr>
      <vt:lpstr>Slide 9</vt:lpstr>
      <vt:lpstr>Slide 10</vt:lpstr>
      <vt:lpstr>Slide 11</vt:lpstr>
      <vt:lpstr>Course-Embedded Tutoring Effective Practices</vt:lpstr>
      <vt:lpstr>Course-Embedded Tutoring Versus Supplemental Instruction</vt:lpstr>
      <vt:lpstr>Master/Apprentice</vt:lpstr>
      <vt:lpstr>Faculty Expectations</vt:lpstr>
      <vt:lpstr>How/What Mapping</vt:lpstr>
      <vt:lpstr>Next Steps</vt:lpstr>
      <vt:lpstr>Student Success Coordinator</vt:lpstr>
    </vt:vector>
  </TitlesOfParts>
  <Company>Windows User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Course-Embedded Tutoring:  A Tutorial for Faculty</dc:title>
  <dc:creator>Danny</dc:creator>
  <cp:lastModifiedBy>Danny</cp:lastModifiedBy>
  <cp:revision>21</cp:revision>
  <dcterms:created xsi:type="dcterms:W3CDTF">2015-10-11T17:33:49Z</dcterms:created>
  <dcterms:modified xsi:type="dcterms:W3CDTF">2015-10-11T20:14:35Z</dcterms:modified>
</cp:coreProperties>
</file>